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8" r:id="rId3"/>
    <p:sldId id="259" r:id="rId4"/>
    <p:sldId id="260" r:id="rId5"/>
    <p:sldId id="261" r:id="rId6"/>
    <p:sldId id="277" r:id="rId7"/>
    <p:sldId id="257" r:id="rId8"/>
    <p:sldId id="262" r:id="rId9"/>
    <p:sldId id="263" r:id="rId10"/>
    <p:sldId id="266" r:id="rId11"/>
    <p:sldId id="264" r:id="rId12"/>
    <p:sldId id="265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88" r:id="rId21"/>
    <p:sldId id="275" r:id="rId22"/>
    <p:sldId id="287" r:id="rId23"/>
    <p:sldId id="270" r:id="rId24"/>
    <p:sldId id="276" r:id="rId25"/>
    <p:sldId id="278" r:id="rId26"/>
    <p:sldId id="286" r:id="rId27"/>
    <p:sldId id="279" r:id="rId28"/>
    <p:sldId id="281" r:id="rId29"/>
    <p:sldId id="282" r:id="rId30"/>
    <p:sldId id="289" r:id="rId31"/>
    <p:sldId id="283" r:id="rId32"/>
    <p:sldId id="284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7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F826A5-EEA2-490D-8B1D-7B6706F1011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13E3DA3-9BAE-41AE-B4C7-4F0F9A080E0C}">
      <dgm:prSet custT="1"/>
      <dgm:spPr/>
      <dgm:t>
        <a:bodyPr/>
        <a:lstStyle/>
        <a:p>
          <a:pPr rtl="0"/>
          <a:r>
            <a:rPr lang="en-US" sz="2000" dirty="0" smtClean="0"/>
            <a:t>Atomicity</a:t>
          </a:r>
          <a:endParaRPr lang="en-US" sz="2000" dirty="0"/>
        </a:p>
      </dgm:t>
    </dgm:pt>
    <dgm:pt modelId="{A195E9E3-1C58-4986-9DCC-CDCAC78596FA}" type="parTrans" cxnId="{A843BBB0-D10F-4ED6-A64E-278BFB8CC2A1}">
      <dgm:prSet/>
      <dgm:spPr/>
      <dgm:t>
        <a:bodyPr/>
        <a:lstStyle/>
        <a:p>
          <a:endParaRPr lang="en-US"/>
        </a:p>
      </dgm:t>
    </dgm:pt>
    <dgm:pt modelId="{3DA4C7ED-1D38-4783-A533-C8C0F3EFCAAD}" type="sibTrans" cxnId="{A843BBB0-D10F-4ED6-A64E-278BFB8CC2A1}">
      <dgm:prSet/>
      <dgm:spPr/>
      <dgm:t>
        <a:bodyPr/>
        <a:lstStyle/>
        <a:p>
          <a:endParaRPr lang="en-US"/>
        </a:p>
      </dgm:t>
    </dgm:pt>
    <dgm:pt modelId="{C72F853E-E77A-4346-B718-6CF51DCCC7CD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800" dirty="0" smtClean="0">
              <a:solidFill>
                <a:srgbClr val="002060"/>
              </a:solidFill>
            </a:rPr>
            <a:t>All operations of a transaction must be completed</a:t>
          </a:r>
          <a:endParaRPr lang="en-US" sz="1800" dirty="0">
            <a:solidFill>
              <a:srgbClr val="002060"/>
            </a:solidFill>
          </a:endParaRPr>
        </a:p>
      </dgm:t>
    </dgm:pt>
    <dgm:pt modelId="{DB5DD1AF-2245-44F8-AD4E-A5E6B533EC99}" type="parTrans" cxnId="{4EAD9163-00E0-4B6A-B3E3-BEC5E9624A12}">
      <dgm:prSet/>
      <dgm:spPr/>
      <dgm:t>
        <a:bodyPr/>
        <a:lstStyle/>
        <a:p>
          <a:endParaRPr lang="en-US"/>
        </a:p>
      </dgm:t>
    </dgm:pt>
    <dgm:pt modelId="{9D5A7889-A35C-4B37-8BB5-17733D511043}" type="sibTrans" cxnId="{4EAD9163-00E0-4B6A-B3E3-BEC5E9624A12}">
      <dgm:prSet/>
      <dgm:spPr/>
      <dgm:t>
        <a:bodyPr/>
        <a:lstStyle/>
        <a:p>
          <a:endParaRPr lang="en-US"/>
        </a:p>
      </dgm:t>
    </dgm:pt>
    <dgm:pt modelId="{8E184D0D-2ECA-4D48-9882-2F04E944B18A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600" dirty="0" smtClean="0">
              <a:solidFill>
                <a:srgbClr val="002060"/>
              </a:solidFill>
            </a:rPr>
            <a:t>If not, the transaction is aborted</a:t>
          </a:r>
          <a:endParaRPr lang="en-US" sz="1600" dirty="0">
            <a:solidFill>
              <a:srgbClr val="002060"/>
            </a:solidFill>
          </a:endParaRPr>
        </a:p>
      </dgm:t>
    </dgm:pt>
    <dgm:pt modelId="{49EBFEB9-D1CA-43FA-AEFC-988281BE4E67}" type="parTrans" cxnId="{B8291E24-18F8-4118-A922-BF7E36F56D79}">
      <dgm:prSet/>
      <dgm:spPr/>
      <dgm:t>
        <a:bodyPr/>
        <a:lstStyle/>
        <a:p>
          <a:endParaRPr lang="en-US"/>
        </a:p>
      </dgm:t>
    </dgm:pt>
    <dgm:pt modelId="{C07F52F3-480A-4C93-89D3-391C80D66240}" type="sibTrans" cxnId="{B8291E24-18F8-4118-A922-BF7E36F56D79}">
      <dgm:prSet/>
      <dgm:spPr/>
      <dgm:t>
        <a:bodyPr/>
        <a:lstStyle/>
        <a:p>
          <a:endParaRPr lang="en-US"/>
        </a:p>
      </dgm:t>
    </dgm:pt>
    <dgm:pt modelId="{0B6F9345-2CFF-4EBB-96FD-DB9ED03E17F8}">
      <dgm:prSet custT="1"/>
      <dgm:spPr/>
      <dgm:t>
        <a:bodyPr/>
        <a:lstStyle/>
        <a:p>
          <a:pPr rtl="0"/>
          <a:r>
            <a:rPr lang="en-US" sz="2000" dirty="0" smtClean="0"/>
            <a:t>Consistency </a:t>
          </a:r>
          <a:endParaRPr lang="en-US" sz="2000" dirty="0"/>
        </a:p>
      </dgm:t>
    </dgm:pt>
    <dgm:pt modelId="{BF8F5D3D-267F-4567-825C-A5F55D3B9766}" type="parTrans" cxnId="{00B93222-EB15-482E-95B6-1291C170E80C}">
      <dgm:prSet/>
      <dgm:spPr/>
      <dgm:t>
        <a:bodyPr/>
        <a:lstStyle/>
        <a:p>
          <a:endParaRPr lang="en-US"/>
        </a:p>
      </dgm:t>
    </dgm:pt>
    <dgm:pt modelId="{E21668FC-1939-412E-A40A-88B6EC67E553}" type="sibTrans" cxnId="{00B93222-EB15-482E-95B6-1291C170E80C}">
      <dgm:prSet/>
      <dgm:spPr/>
      <dgm:t>
        <a:bodyPr/>
        <a:lstStyle/>
        <a:p>
          <a:endParaRPr lang="en-US"/>
        </a:p>
      </dgm:t>
    </dgm:pt>
    <dgm:pt modelId="{DE9C4CF4-C0DD-46DE-8BDC-B7E3016F7CC6}">
      <dgm:prSet custT="1"/>
      <dgm:spPr/>
      <dgm:t>
        <a:bodyPr/>
        <a:lstStyle/>
        <a:p>
          <a:pPr rtl="0"/>
          <a:r>
            <a:rPr lang="en-US" sz="1800" dirty="0" smtClean="0"/>
            <a:t>Permanence of database’s consistent state</a:t>
          </a:r>
          <a:endParaRPr lang="en-US" sz="1800" dirty="0"/>
        </a:p>
      </dgm:t>
    </dgm:pt>
    <dgm:pt modelId="{950C128E-ADBA-4DF6-A3BF-E47E0AE0B2A9}" type="parTrans" cxnId="{4C86E65E-A0F5-45A3-8667-B703462B578B}">
      <dgm:prSet/>
      <dgm:spPr/>
      <dgm:t>
        <a:bodyPr/>
        <a:lstStyle/>
        <a:p>
          <a:endParaRPr lang="en-US"/>
        </a:p>
      </dgm:t>
    </dgm:pt>
    <dgm:pt modelId="{A372F7A3-35C5-4445-9927-0239F4AD4BC4}" type="sibTrans" cxnId="{4C86E65E-A0F5-45A3-8667-B703462B578B}">
      <dgm:prSet/>
      <dgm:spPr/>
      <dgm:t>
        <a:bodyPr/>
        <a:lstStyle/>
        <a:p>
          <a:endParaRPr lang="en-US"/>
        </a:p>
      </dgm:t>
    </dgm:pt>
    <dgm:pt modelId="{BE3BC779-317F-455D-B663-F789F2572A1C}">
      <dgm:prSet custT="1"/>
      <dgm:spPr/>
      <dgm:t>
        <a:bodyPr/>
        <a:lstStyle/>
        <a:p>
          <a:pPr rtl="0"/>
          <a:r>
            <a:rPr lang="en-US" sz="2000" dirty="0" smtClean="0"/>
            <a:t>Isolation </a:t>
          </a:r>
          <a:endParaRPr lang="en-US" sz="2000" dirty="0"/>
        </a:p>
      </dgm:t>
    </dgm:pt>
    <dgm:pt modelId="{658BA9EE-2F41-4E94-B550-79ACEBC8513B}" type="parTrans" cxnId="{B2901BB2-4FC9-4854-9F82-8149E9B58FCE}">
      <dgm:prSet/>
      <dgm:spPr/>
      <dgm:t>
        <a:bodyPr/>
        <a:lstStyle/>
        <a:p>
          <a:endParaRPr lang="en-US"/>
        </a:p>
      </dgm:t>
    </dgm:pt>
    <dgm:pt modelId="{A6FF3F9E-C0C6-4C4B-91FB-A5C630F58C68}" type="sibTrans" cxnId="{B2901BB2-4FC9-4854-9F82-8149E9B58FCE}">
      <dgm:prSet/>
      <dgm:spPr/>
      <dgm:t>
        <a:bodyPr/>
        <a:lstStyle/>
        <a:p>
          <a:endParaRPr lang="en-US"/>
        </a:p>
      </dgm:t>
    </dgm:pt>
    <dgm:pt modelId="{7F567D76-8D7C-4924-B3F7-B3D7E5BD686E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800" dirty="0" smtClean="0">
              <a:solidFill>
                <a:srgbClr val="002060"/>
              </a:solidFill>
            </a:rPr>
            <a:t>Data used during transaction cannot be used by second transaction until the first is completed</a:t>
          </a:r>
          <a:endParaRPr lang="en-US" sz="1800" dirty="0">
            <a:solidFill>
              <a:srgbClr val="002060"/>
            </a:solidFill>
          </a:endParaRPr>
        </a:p>
      </dgm:t>
    </dgm:pt>
    <dgm:pt modelId="{6A9CE3D9-169E-428E-8282-9C9C715AAB10}" type="parTrans" cxnId="{C7AE7BF5-21AA-4A1E-B9ED-977909D572E8}">
      <dgm:prSet/>
      <dgm:spPr/>
      <dgm:t>
        <a:bodyPr/>
        <a:lstStyle/>
        <a:p>
          <a:endParaRPr lang="en-US"/>
        </a:p>
      </dgm:t>
    </dgm:pt>
    <dgm:pt modelId="{CA752BEE-2B04-4DCE-AF01-1CDA56FC59EC}" type="sibTrans" cxnId="{C7AE7BF5-21AA-4A1E-B9ED-977909D572E8}">
      <dgm:prSet/>
      <dgm:spPr/>
      <dgm:t>
        <a:bodyPr/>
        <a:lstStyle/>
        <a:p>
          <a:endParaRPr lang="en-US"/>
        </a:p>
      </dgm:t>
    </dgm:pt>
    <dgm:pt modelId="{77BB7268-D0DD-4F0A-B332-52044C7E2711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2000" dirty="0" smtClean="0"/>
            <a:t>Durability </a:t>
          </a:r>
          <a:endParaRPr lang="en-US" sz="2000" dirty="0"/>
        </a:p>
      </dgm:t>
    </dgm:pt>
    <dgm:pt modelId="{63F4C6A4-1C52-4931-A29E-9A9FDE094196}" type="parTrans" cxnId="{42B20CC6-2D54-4CAC-A1A2-9F6959657A31}">
      <dgm:prSet/>
      <dgm:spPr/>
      <dgm:t>
        <a:bodyPr/>
        <a:lstStyle/>
        <a:p>
          <a:endParaRPr lang="en-US"/>
        </a:p>
      </dgm:t>
    </dgm:pt>
    <dgm:pt modelId="{388A7A5B-3D84-4F05-A9C5-FE04AA6E6D8B}" type="sibTrans" cxnId="{42B20CC6-2D54-4CAC-A1A2-9F6959657A31}">
      <dgm:prSet/>
      <dgm:spPr/>
      <dgm:t>
        <a:bodyPr/>
        <a:lstStyle/>
        <a:p>
          <a:endParaRPr lang="en-US"/>
        </a:p>
      </dgm:t>
    </dgm:pt>
    <dgm:pt modelId="{FB4D3C35-4597-4A22-85A1-EEBE057BF5BC}">
      <dgm:prSet custT="1"/>
      <dgm:spPr/>
      <dgm:t>
        <a:bodyPr/>
        <a:lstStyle/>
        <a:p>
          <a:pPr rtl="0"/>
          <a:r>
            <a:rPr lang="en-US" sz="1800" dirty="0" smtClean="0">
              <a:solidFill>
                <a:srgbClr val="002060"/>
              </a:solidFill>
            </a:rPr>
            <a:t>Ensures that once transactions are committed, they cannot be undone or lost</a:t>
          </a:r>
          <a:endParaRPr lang="en-US" sz="1800" dirty="0">
            <a:solidFill>
              <a:srgbClr val="002060"/>
            </a:solidFill>
          </a:endParaRPr>
        </a:p>
      </dgm:t>
    </dgm:pt>
    <dgm:pt modelId="{4AF2B1B9-E8F5-4D4F-B796-39B547BEAB13}" type="parTrans" cxnId="{BA23B7D8-3D17-469F-984E-8C918FC6EABB}">
      <dgm:prSet/>
      <dgm:spPr/>
      <dgm:t>
        <a:bodyPr/>
        <a:lstStyle/>
        <a:p>
          <a:endParaRPr lang="en-US"/>
        </a:p>
      </dgm:t>
    </dgm:pt>
    <dgm:pt modelId="{0C80DB75-AB69-4CDD-AF1A-3E6445A90293}" type="sibTrans" cxnId="{BA23B7D8-3D17-469F-984E-8C918FC6EABB}">
      <dgm:prSet/>
      <dgm:spPr/>
      <dgm:t>
        <a:bodyPr/>
        <a:lstStyle/>
        <a:p>
          <a:endParaRPr lang="en-US"/>
        </a:p>
      </dgm:t>
    </dgm:pt>
    <dgm:pt modelId="{ED623C59-181E-4DBA-A319-7DABD3B009E7}" type="pres">
      <dgm:prSet presAssocID="{53F826A5-EEA2-490D-8B1D-7B6706F1011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DE76F3-89D6-4991-9381-6CF1C3505D14}" type="pres">
      <dgm:prSet presAssocID="{A13E3DA3-9BAE-41AE-B4C7-4F0F9A080E0C}" presName="parentLin" presStyleCnt="0"/>
      <dgm:spPr/>
      <dgm:t>
        <a:bodyPr/>
        <a:lstStyle/>
        <a:p>
          <a:endParaRPr lang="en-US"/>
        </a:p>
      </dgm:t>
    </dgm:pt>
    <dgm:pt modelId="{CCE73A67-2E7E-4590-A73B-2ED35CA2FB89}" type="pres">
      <dgm:prSet presAssocID="{A13E3DA3-9BAE-41AE-B4C7-4F0F9A080E0C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C70F1A27-3C8C-4673-A7C6-22ECDD0D3ACB}" type="pres">
      <dgm:prSet presAssocID="{A13E3DA3-9BAE-41AE-B4C7-4F0F9A080E0C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96868C-36AE-4BA4-925C-229FB34D4DF9}" type="pres">
      <dgm:prSet presAssocID="{A13E3DA3-9BAE-41AE-B4C7-4F0F9A080E0C}" presName="negativeSpace" presStyleCnt="0"/>
      <dgm:spPr/>
      <dgm:t>
        <a:bodyPr/>
        <a:lstStyle/>
        <a:p>
          <a:endParaRPr lang="en-US"/>
        </a:p>
      </dgm:t>
    </dgm:pt>
    <dgm:pt modelId="{95F585B3-1197-43E4-9B44-DD7B242C8BA6}" type="pres">
      <dgm:prSet presAssocID="{A13E3DA3-9BAE-41AE-B4C7-4F0F9A080E0C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5F5CA5-BB08-4A94-9E66-AC3598228824}" type="pres">
      <dgm:prSet presAssocID="{3DA4C7ED-1D38-4783-A533-C8C0F3EFCAAD}" presName="spaceBetweenRectangles" presStyleCnt="0"/>
      <dgm:spPr/>
      <dgm:t>
        <a:bodyPr/>
        <a:lstStyle/>
        <a:p>
          <a:endParaRPr lang="en-US"/>
        </a:p>
      </dgm:t>
    </dgm:pt>
    <dgm:pt modelId="{BB0A449E-5D04-42EA-831D-36A948832A8A}" type="pres">
      <dgm:prSet presAssocID="{0B6F9345-2CFF-4EBB-96FD-DB9ED03E17F8}" presName="parentLin" presStyleCnt="0"/>
      <dgm:spPr/>
      <dgm:t>
        <a:bodyPr/>
        <a:lstStyle/>
        <a:p>
          <a:endParaRPr lang="en-US"/>
        </a:p>
      </dgm:t>
    </dgm:pt>
    <dgm:pt modelId="{10B32F4F-9842-47FF-AD27-6BDABCF24879}" type="pres">
      <dgm:prSet presAssocID="{0B6F9345-2CFF-4EBB-96FD-DB9ED03E17F8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908539D2-CC53-4420-8789-FB73AE0B6551}" type="pres">
      <dgm:prSet presAssocID="{0B6F9345-2CFF-4EBB-96FD-DB9ED03E17F8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F269DD-5897-470F-A2EB-F5CDB275267F}" type="pres">
      <dgm:prSet presAssocID="{0B6F9345-2CFF-4EBB-96FD-DB9ED03E17F8}" presName="negativeSpace" presStyleCnt="0"/>
      <dgm:spPr/>
      <dgm:t>
        <a:bodyPr/>
        <a:lstStyle/>
        <a:p>
          <a:endParaRPr lang="en-US"/>
        </a:p>
      </dgm:t>
    </dgm:pt>
    <dgm:pt modelId="{695C7CE0-7972-4246-A839-5301853835B3}" type="pres">
      <dgm:prSet presAssocID="{0B6F9345-2CFF-4EBB-96FD-DB9ED03E17F8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94B91E-2305-4A6C-B380-A62D2EE4CF7D}" type="pres">
      <dgm:prSet presAssocID="{E21668FC-1939-412E-A40A-88B6EC67E553}" presName="spaceBetweenRectangles" presStyleCnt="0"/>
      <dgm:spPr/>
      <dgm:t>
        <a:bodyPr/>
        <a:lstStyle/>
        <a:p>
          <a:endParaRPr lang="en-US"/>
        </a:p>
      </dgm:t>
    </dgm:pt>
    <dgm:pt modelId="{7D88DBA5-851A-40A5-B380-465DADC543B9}" type="pres">
      <dgm:prSet presAssocID="{BE3BC779-317F-455D-B663-F789F2572A1C}" presName="parentLin" presStyleCnt="0"/>
      <dgm:spPr/>
      <dgm:t>
        <a:bodyPr/>
        <a:lstStyle/>
        <a:p>
          <a:endParaRPr lang="en-US"/>
        </a:p>
      </dgm:t>
    </dgm:pt>
    <dgm:pt modelId="{65839C47-5816-4891-84D2-86DB779BA867}" type="pres">
      <dgm:prSet presAssocID="{BE3BC779-317F-455D-B663-F789F2572A1C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6F3C2B79-7BCB-4E1B-B754-83D95BAABCBA}" type="pres">
      <dgm:prSet presAssocID="{BE3BC779-317F-455D-B663-F789F2572A1C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0287C2-F9AA-469F-99B8-6201DB980488}" type="pres">
      <dgm:prSet presAssocID="{BE3BC779-317F-455D-B663-F789F2572A1C}" presName="negativeSpace" presStyleCnt="0"/>
      <dgm:spPr/>
      <dgm:t>
        <a:bodyPr/>
        <a:lstStyle/>
        <a:p>
          <a:endParaRPr lang="en-US"/>
        </a:p>
      </dgm:t>
    </dgm:pt>
    <dgm:pt modelId="{D3F11113-323F-4B3C-913B-6F67374D8E6D}" type="pres">
      <dgm:prSet presAssocID="{BE3BC779-317F-455D-B663-F789F2572A1C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36F29-CACC-4162-9363-CCBC2C1272D4}" type="pres">
      <dgm:prSet presAssocID="{A6FF3F9E-C0C6-4C4B-91FB-A5C630F58C68}" presName="spaceBetweenRectangles" presStyleCnt="0"/>
      <dgm:spPr/>
      <dgm:t>
        <a:bodyPr/>
        <a:lstStyle/>
        <a:p>
          <a:endParaRPr lang="en-US"/>
        </a:p>
      </dgm:t>
    </dgm:pt>
    <dgm:pt modelId="{843251E2-032A-49C5-827D-899E9944A165}" type="pres">
      <dgm:prSet presAssocID="{77BB7268-D0DD-4F0A-B332-52044C7E2711}" presName="parentLin" presStyleCnt="0"/>
      <dgm:spPr/>
      <dgm:t>
        <a:bodyPr/>
        <a:lstStyle/>
        <a:p>
          <a:endParaRPr lang="en-US"/>
        </a:p>
      </dgm:t>
    </dgm:pt>
    <dgm:pt modelId="{01426B4E-C767-41A4-AAE1-EB201C5DB20B}" type="pres">
      <dgm:prSet presAssocID="{77BB7268-D0DD-4F0A-B332-52044C7E2711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CAE0D7EA-707A-42A5-82A6-448822BD2C8E}" type="pres">
      <dgm:prSet presAssocID="{77BB7268-D0DD-4F0A-B332-52044C7E2711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425D-8DB7-42A3-A092-2DDF11E4C545}" type="pres">
      <dgm:prSet presAssocID="{77BB7268-D0DD-4F0A-B332-52044C7E2711}" presName="negativeSpace" presStyleCnt="0"/>
      <dgm:spPr/>
      <dgm:t>
        <a:bodyPr/>
        <a:lstStyle/>
        <a:p>
          <a:endParaRPr lang="en-US"/>
        </a:p>
      </dgm:t>
    </dgm:pt>
    <dgm:pt modelId="{C2C89960-6692-4282-8578-00E7A250A50A}" type="pres">
      <dgm:prSet presAssocID="{77BB7268-D0DD-4F0A-B332-52044C7E2711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B20CC6-2D54-4CAC-A1A2-9F6959657A31}" srcId="{53F826A5-EEA2-490D-8B1D-7B6706F10112}" destId="{77BB7268-D0DD-4F0A-B332-52044C7E2711}" srcOrd="3" destOrd="0" parTransId="{63F4C6A4-1C52-4931-A29E-9A9FDE094196}" sibTransId="{388A7A5B-3D84-4F05-A9C5-FE04AA6E6D8B}"/>
    <dgm:cxn modelId="{B893B082-8E43-488A-ACA1-8FFC304D1E1E}" type="presOf" srcId="{FB4D3C35-4597-4A22-85A1-EEBE057BF5BC}" destId="{C2C89960-6692-4282-8578-00E7A250A50A}" srcOrd="0" destOrd="0" presId="urn:microsoft.com/office/officeart/2005/8/layout/list1"/>
    <dgm:cxn modelId="{936E41E3-87C2-448F-8B85-C9E35733B0A3}" type="presOf" srcId="{53F826A5-EEA2-490D-8B1D-7B6706F10112}" destId="{ED623C59-181E-4DBA-A319-7DABD3B009E7}" srcOrd="0" destOrd="0" presId="urn:microsoft.com/office/officeart/2005/8/layout/list1"/>
    <dgm:cxn modelId="{B2901BB2-4FC9-4854-9F82-8149E9B58FCE}" srcId="{53F826A5-EEA2-490D-8B1D-7B6706F10112}" destId="{BE3BC779-317F-455D-B663-F789F2572A1C}" srcOrd="2" destOrd="0" parTransId="{658BA9EE-2F41-4E94-B550-79ACEBC8513B}" sibTransId="{A6FF3F9E-C0C6-4C4B-91FB-A5C630F58C68}"/>
    <dgm:cxn modelId="{7231033F-72F1-4401-987B-66E4DCB68A71}" type="presOf" srcId="{C72F853E-E77A-4346-B718-6CF51DCCC7CD}" destId="{95F585B3-1197-43E4-9B44-DD7B242C8BA6}" srcOrd="0" destOrd="0" presId="urn:microsoft.com/office/officeart/2005/8/layout/list1"/>
    <dgm:cxn modelId="{13BC3A80-87AB-4A31-9F84-48B57433F847}" type="presOf" srcId="{BE3BC779-317F-455D-B663-F789F2572A1C}" destId="{6F3C2B79-7BCB-4E1B-B754-83D95BAABCBA}" srcOrd="1" destOrd="0" presId="urn:microsoft.com/office/officeart/2005/8/layout/list1"/>
    <dgm:cxn modelId="{462C3E3E-D660-48B4-B28C-559A9F9B62E9}" type="presOf" srcId="{7F567D76-8D7C-4924-B3F7-B3D7E5BD686E}" destId="{D3F11113-323F-4B3C-913B-6F67374D8E6D}" srcOrd="0" destOrd="0" presId="urn:microsoft.com/office/officeart/2005/8/layout/list1"/>
    <dgm:cxn modelId="{D37A8FE2-8308-41BA-B3A2-437A89C18068}" type="presOf" srcId="{77BB7268-D0DD-4F0A-B332-52044C7E2711}" destId="{CAE0D7EA-707A-42A5-82A6-448822BD2C8E}" srcOrd="1" destOrd="0" presId="urn:microsoft.com/office/officeart/2005/8/layout/list1"/>
    <dgm:cxn modelId="{4C86E65E-A0F5-45A3-8667-B703462B578B}" srcId="{0B6F9345-2CFF-4EBB-96FD-DB9ED03E17F8}" destId="{DE9C4CF4-C0DD-46DE-8BDC-B7E3016F7CC6}" srcOrd="0" destOrd="0" parTransId="{950C128E-ADBA-4DF6-A3BF-E47E0AE0B2A9}" sibTransId="{A372F7A3-35C5-4445-9927-0239F4AD4BC4}"/>
    <dgm:cxn modelId="{B8291E24-18F8-4118-A922-BF7E36F56D79}" srcId="{C72F853E-E77A-4346-B718-6CF51DCCC7CD}" destId="{8E184D0D-2ECA-4D48-9882-2F04E944B18A}" srcOrd="0" destOrd="0" parTransId="{49EBFEB9-D1CA-43FA-AEFC-988281BE4E67}" sibTransId="{C07F52F3-480A-4C93-89D3-391C80D66240}"/>
    <dgm:cxn modelId="{17654AFF-1E84-4BB7-94A5-E79948A7B042}" type="presOf" srcId="{8E184D0D-2ECA-4D48-9882-2F04E944B18A}" destId="{95F585B3-1197-43E4-9B44-DD7B242C8BA6}" srcOrd="0" destOrd="1" presId="urn:microsoft.com/office/officeart/2005/8/layout/list1"/>
    <dgm:cxn modelId="{C7AE7BF5-21AA-4A1E-B9ED-977909D572E8}" srcId="{BE3BC779-317F-455D-B663-F789F2572A1C}" destId="{7F567D76-8D7C-4924-B3F7-B3D7E5BD686E}" srcOrd="0" destOrd="0" parTransId="{6A9CE3D9-169E-428E-8282-9C9C715AAB10}" sibTransId="{CA752BEE-2B04-4DCE-AF01-1CDA56FC59EC}"/>
    <dgm:cxn modelId="{A843BBB0-D10F-4ED6-A64E-278BFB8CC2A1}" srcId="{53F826A5-EEA2-490D-8B1D-7B6706F10112}" destId="{A13E3DA3-9BAE-41AE-B4C7-4F0F9A080E0C}" srcOrd="0" destOrd="0" parTransId="{A195E9E3-1C58-4986-9DCC-CDCAC78596FA}" sibTransId="{3DA4C7ED-1D38-4783-A533-C8C0F3EFCAAD}"/>
    <dgm:cxn modelId="{DC921A63-E6BF-4910-9385-E8A8A9E94B85}" type="presOf" srcId="{77BB7268-D0DD-4F0A-B332-52044C7E2711}" destId="{01426B4E-C767-41A4-AAE1-EB201C5DB20B}" srcOrd="0" destOrd="0" presId="urn:microsoft.com/office/officeart/2005/8/layout/list1"/>
    <dgm:cxn modelId="{40821637-5C69-4583-B5ED-B49FAE4E42AE}" type="presOf" srcId="{0B6F9345-2CFF-4EBB-96FD-DB9ED03E17F8}" destId="{908539D2-CC53-4420-8789-FB73AE0B6551}" srcOrd="1" destOrd="0" presId="urn:microsoft.com/office/officeart/2005/8/layout/list1"/>
    <dgm:cxn modelId="{7707683F-C8BD-4FC4-A3C7-881998AD520B}" type="presOf" srcId="{0B6F9345-2CFF-4EBB-96FD-DB9ED03E17F8}" destId="{10B32F4F-9842-47FF-AD27-6BDABCF24879}" srcOrd="0" destOrd="0" presId="urn:microsoft.com/office/officeart/2005/8/layout/list1"/>
    <dgm:cxn modelId="{BA23B7D8-3D17-469F-984E-8C918FC6EABB}" srcId="{77BB7268-D0DD-4F0A-B332-52044C7E2711}" destId="{FB4D3C35-4597-4A22-85A1-EEBE057BF5BC}" srcOrd="0" destOrd="0" parTransId="{4AF2B1B9-E8F5-4D4F-B796-39B547BEAB13}" sibTransId="{0C80DB75-AB69-4CDD-AF1A-3E6445A90293}"/>
    <dgm:cxn modelId="{5963D142-9E36-4022-A07F-6BBF75952FED}" type="presOf" srcId="{A13E3DA3-9BAE-41AE-B4C7-4F0F9A080E0C}" destId="{CCE73A67-2E7E-4590-A73B-2ED35CA2FB89}" srcOrd="0" destOrd="0" presId="urn:microsoft.com/office/officeart/2005/8/layout/list1"/>
    <dgm:cxn modelId="{00B93222-EB15-482E-95B6-1291C170E80C}" srcId="{53F826A5-EEA2-490D-8B1D-7B6706F10112}" destId="{0B6F9345-2CFF-4EBB-96FD-DB9ED03E17F8}" srcOrd="1" destOrd="0" parTransId="{BF8F5D3D-267F-4567-825C-A5F55D3B9766}" sibTransId="{E21668FC-1939-412E-A40A-88B6EC67E553}"/>
    <dgm:cxn modelId="{3A13A580-342B-4A5A-9800-272553FEE1B9}" type="presOf" srcId="{BE3BC779-317F-455D-B663-F789F2572A1C}" destId="{65839C47-5816-4891-84D2-86DB779BA867}" srcOrd="0" destOrd="0" presId="urn:microsoft.com/office/officeart/2005/8/layout/list1"/>
    <dgm:cxn modelId="{4EAD9163-00E0-4B6A-B3E3-BEC5E9624A12}" srcId="{A13E3DA3-9BAE-41AE-B4C7-4F0F9A080E0C}" destId="{C72F853E-E77A-4346-B718-6CF51DCCC7CD}" srcOrd="0" destOrd="0" parTransId="{DB5DD1AF-2245-44F8-AD4E-A5E6B533EC99}" sibTransId="{9D5A7889-A35C-4B37-8BB5-17733D511043}"/>
    <dgm:cxn modelId="{45CB58B6-846C-4DDD-8C3F-749017FF25ED}" type="presOf" srcId="{A13E3DA3-9BAE-41AE-B4C7-4F0F9A080E0C}" destId="{C70F1A27-3C8C-4673-A7C6-22ECDD0D3ACB}" srcOrd="1" destOrd="0" presId="urn:microsoft.com/office/officeart/2005/8/layout/list1"/>
    <dgm:cxn modelId="{4CB606B4-8236-4A0E-9F70-2FE871AAA30A}" type="presOf" srcId="{DE9C4CF4-C0DD-46DE-8BDC-B7E3016F7CC6}" destId="{695C7CE0-7972-4246-A839-5301853835B3}" srcOrd="0" destOrd="0" presId="urn:microsoft.com/office/officeart/2005/8/layout/list1"/>
    <dgm:cxn modelId="{738FE1F5-AC92-4F6F-A9FB-C87E3942C459}" type="presParOf" srcId="{ED623C59-181E-4DBA-A319-7DABD3B009E7}" destId="{28DE76F3-89D6-4991-9381-6CF1C3505D14}" srcOrd="0" destOrd="0" presId="urn:microsoft.com/office/officeart/2005/8/layout/list1"/>
    <dgm:cxn modelId="{7683C11A-360A-48E4-8307-E988D51B86E5}" type="presParOf" srcId="{28DE76F3-89D6-4991-9381-6CF1C3505D14}" destId="{CCE73A67-2E7E-4590-A73B-2ED35CA2FB89}" srcOrd="0" destOrd="0" presId="urn:microsoft.com/office/officeart/2005/8/layout/list1"/>
    <dgm:cxn modelId="{D1A4CA5C-A06F-4928-A76D-AA3119AF3624}" type="presParOf" srcId="{28DE76F3-89D6-4991-9381-6CF1C3505D14}" destId="{C70F1A27-3C8C-4673-A7C6-22ECDD0D3ACB}" srcOrd="1" destOrd="0" presId="urn:microsoft.com/office/officeart/2005/8/layout/list1"/>
    <dgm:cxn modelId="{7F58F5BF-32AA-415A-9428-A1CB1D14C6B2}" type="presParOf" srcId="{ED623C59-181E-4DBA-A319-7DABD3B009E7}" destId="{E596868C-36AE-4BA4-925C-229FB34D4DF9}" srcOrd="1" destOrd="0" presId="urn:microsoft.com/office/officeart/2005/8/layout/list1"/>
    <dgm:cxn modelId="{3ACBE9E8-264E-41F2-A129-D82A3518331B}" type="presParOf" srcId="{ED623C59-181E-4DBA-A319-7DABD3B009E7}" destId="{95F585B3-1197-43E4-9B44-DD7B242C8BA6}" srcOrd="2" destOrd="0" presId="urn:microsoft.com/office/officeart/2005/8/layout/list1"/>
    <dgm:cxn modelId="{065326F4-8928-44BB-92A5-B788C8B3AA5E}" type="presParOf" srcId="{ED623C59-181E-4DBA-A319-7DABD3B009E7}" destId="{865F5CA5-BB08-4A94-9E66-AC3598228824}" srcOrd="3" destOrd="0" presId="urn:microsoft.com/office/officeart/2005/8/layout/list1"/>
    <dgm:cxn modelId="{6E134DD8-C61D-4B26-9731-38A98DD6AB47}" type="presParOf" srcId="{ED623C59-181E-4DBA-A319-7DABD3B009E7}" destId="{BB0A449E-5D04-42EA-831D-36A948832A8A}" srcOrd="4" destOrd="0" presId="urn:microsoft.com/office/officeart/2005/8/layout/list1"/>
    <dgm:cxn modelId="{8D7E8C39-9D6F-4900-9CBB-09F97A8FE899}" type="presParOf" srcId="{BB0A449E-5D04-42EA-831D-36A948832A8A}" destId="{10B32F4F-9842-47FF-AD27-6BDABCF24879}" srcOrd="0" destOrd="0" presId="urn:microsoft.com/office/officeart/2005/8/layout/list1"/>
    <dgm:cxn modelId="{76B699AC-7A63-445E-A6CE-50A40B54473A}" type="presParOf" srcId="{BB0A449E-5D04-42EA-831D-36A948832A8A}" destId="{908539D2-CC53-4420-8789-FB73AE0B6551}" srcOrd="1" destOrd="0" presId="urn:microsoft.com/office/officeart/2005/8/layout/list1"/>
    <dgm:cxn modelId="{D80A8D87-6D37-471E-BE8B-7FCC27D08528}" type="presParOf" srcId="{ED623C59-181E-4DBA-A319-7DABD3B009E7}" destId="{6DF269DD-5897-470F-A2EB-F5CDB275267F}" srcOrd="5" destOrd="0" presId="urn:microsoft.com/office/officeart/2005/8/layout/list1"/>
    <dgm:cxn modelId="{CE0FCE31-0C56-4D93-83D6-AABD8930688F}" type="presParOf" srcId="{ED623C59-181E-4DBA-A319-7DABD3B009E7}" destId="{695C7CE0-7972-4246-A839-5301853835B3}" srcOrd="6" destOrd="0" presId="urn:microsoft.com/office/officeart/2005/8/layout/list1"/>
    <dgm:cxn modelId="{800426B0-D751-4D08-A6B2-225BD05FFC91}" type="presParOf" srcId="{ED623C59-181E-4DBA-A319-7DABD3B009E7}" destId="{3794B91E-2305-4A6C-B380-A62D2EE4CF7D}" srcOrd="7" destOrd="0" presId="urn:microsoft.com/office/officeart/2005/8/layout/list1"/>
    <dgm:cxn modelId="{371E126C-AB6B-41EA-8154-318588AEA6FB}" type="presParOf" srcId="{ED623C59-181E-4DBA-A319-7DABD3B009E7}" destId="{7D88DBA5-851A-40A5-B380-465DADC543B9}" srcOrd="8" destOrd="0" presId="urn:microsoft.com/office/officeart/2005/8/layout/list1"/>
    <dgm:cxn modelId="{F9BF8DFA-26D6-47CD-B2BC-4BBE9CC51147}" type="presParOf" srcId="{7D88DBA5-851A-40A5-B380-465DADC543B9}" destId="{65839C47-5816-4891-84D2-86DB779BA867}" srcOrd="0" destOrd="0" presId="urn:microsoft.com/office/officeart/2005/8/layout/list1"/>
    <dgm:cxn modelId="{E59AE40B-4277-45A1-B5AF-61E3569F3D95}" type="presParOf" srcId="{7D88DBA5-851A-40A5-B380-465DADC543B9}" destId="{6F3C2B79-7BCB-4E1B-B754-83D95BAABCBA}" srcOrd="1" destOrd="0" presId="urn:microsoft.com/office/officeart/2005/8/layout/list1"/>
    <dgm:cxn modelId="{1D6617F7-D26E-409F-BC07-82C679A10051}" type="presParOf" srcId="{ED623C59-181E-4DBA-A319-7DABD3B009E7}" destId="{F40287C2-F9AA-469F-99B8-6201DB980488}" srcOrd="9" destOrd="0" presId="urn:microsoft.com/office/officeart/2005/8/layout/list1"/>
    <dgm:cxn modelId="{4629372D-C331-4054-BFCA-0B457FF14869}" type="presParOf" srcId="{ED623C59-181E-4DBA-A319-7DABD3B009E7}" destId="{D3F11113-323F-4B3C-913B-6F67374D8E6D}" srcOrd="10" destOrd="0" presId="urn:microsoft.com/office/officeart/2005/8/layout/list1"/>
    <dgm:cxn modelId="{024E7328-43D7-47FA-A878-473C076BBB48}" type="presParOf" srcId="{ED623C59-181E-4DBA-A319-7DABD3B009E7}" destId="{16B36F29-CACC-4162-9363-CCBC2C1272D4}" srcOrd="11" destOrd="0" presId="urn:microsoft.com/office/officeart/2005/8/layout/list1"/>
    <dgm:cxn modelId="{C41983E4-62AA-4E19-B4CD-A254E82A323F}" type="presParOf" srcId="{ED623C59-181E-4DBA-A319-7DABD3B009E7}" destId="{843251E2-032A-49C5-827D-899E9944A165}" srcOrd="12" destOrd="0" presId="urn:microsoft.com/office/officeart/2005/8/layout/list1"/>
    <dgm:cxn modelId="{5E4EB505-DDE4-4EE7-8CAA-C55DB9FA42B0}" type="presParOf" srcId="{843251E2-032A-49C5-827D-899E9944A165}" destId="{01426B4E-C767-41A4-AAE1-EB201C5DB20B}" srcOrd="0" destOrd="0" presId="urn:microsoft.com/office/officeart/2005/8/layout/list1"/>
    <dgm:cxn modelId="{D4B6BC83-0FC4-433D-B3A3-CAC96BF04560}" type="presParOf" srcId="{843251E2-032A-49C5-827D-899E9944A165}" destId="{CAE0D7EA-707A-42A5-82A6-448822BD2C8E}" srcOrd="1" destOrd="0" presId="urn:microsoft.com/office/officeart/2005/8/layout/list1"/>
    <dgm:cxn modelId="{F7DB0667-4A73-4935-989B-B06C978F2EB2}" type="presParOf" srcId="{ED623C59-181E-4DBA-A319-7DABD3B009E7}" destId="{A2EE425D-8DB7-42A3-A092-2DDF11E4C545}" srcOrd="13" destOrd="0" presId="urn:microsoft.com/office/officeart/2005/8/layout/list1"/>
    <dgm:cxn modelId="{F61A9D94-F9BF-453E-9BF8-A0F7BE3DE02E}" type="presParOf" srcId="{ED623C59-181E-4DBA-A319-7DABD3B009E7}" destId="{C2C89960-6692-4282-8578-00E7A250A50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F585B3-1197-43E4-9B44-DD7B242C8BA6}">
      <dsp:nvSpPr>
        <dsp:cNvPr id="0" name=""/>
        <dsp:cNvSpPr/>
      </dsp:nvSpPr>
      <dsp:spPr>
        <a:xfrm>
          <a:off x="0" y="303239"/>
          <a:ext cx="8382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333248" rIns="65053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002060"/>
              </a:solidFill>
            </a:rPr>
            <a:t>All operations of a transaction must be completed</a:t>
          </a:r>
          <a:endParaRPr lang="en-US" sz="1800" kern="1200" dirty="0">
            <a:solidFill>
              <a:srgbClr val="002060"/>
            </a:solidFill>
          </a:endParaRPr>
        </a:p>
        <a:p>
          <a:pPr marL="342900" lvl="2" indent="-171450" algn="l" defTabSz="7112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002060"/>
              </a:solidFill>
            </a:rPr>
            <a:t>If not, the transaction is aborted</a:t>
          </a:r>
          <a:endParaRPr lang="en-US" sz="1600" kern="1200" dirty="0">
            <a:solidFill>
              <a:srgbClr val="002060"/>
            </a:solidFill>
          </a:endParaRPr>
        </a:p>
      </dsp:txBody>
      <dsp:txXfrm>
        <a:off x="0" y="303239"/>
        <a:ext cx="8382000" cy="1033200"/>
      </dsp:txXfrm>
    </dsp:sp>
    <dsp:sp modelId="{C70F1A27-3C8C-4673-A7C6-22ECDD0D3ACB}">
      <dsp:nvSpPr>
        <dsp:cNvPr id="0" name=""/>
        <dsp:cNvSpPr/>
      </dsp:nvSpPr>
      <dsp:spPr>
        <a:xfrm>
          <a:off x="419100" y="67079"/>
          <a:ext cx="5867400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Atomicity</a:t>
          </a:r>
          <a:endParaRPr lang="en-US" sz="2000" kern="1200" dirty="0"/>
        </a:p>
      </dsp:txBody>
      <dsp:txXfrm>
        <a:off x="442157" y="90136"/>
        <a:ext cx="5821286" cy="426206"/>
      </dsp:txXfrm>
    </dsp:sp>
    <dsp:sp modelId="{695C7CE0-7972-4246-A839-5301853835B3}">
      <dsp:nvSpPr>
        <dsp:cNvPr id="0" name=""/>
        <dsp:cNvSpPr/>
      </dsp:nvSpPr>
      <dsp:spPr>
        <a:xfrm>
          <a:off x="0" y="1658999"/>
          <a:ext cx="8382000" cy="718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333248" rIns="65053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Permanence of database’s consistent state</a:t>
          </a:r>
          <a:endParaRPr lang="en-US" sz="1800" kern="1200" dirty="0"/>
        </a:p>
      </dsp:txBody>
      <dsp:txXfrm>
        <a:off x="0" y="1658999"/>
        <a:ext cx="8382000" cy="718200"/>
      </dsp:txXfrm>
    </dsp:sp>
    <dsp:sp modelId="{908539D2-CC53-4420-8789-FB73AE0B6551}">
      <dsp:nvSpPr>
        <dsp:cNvPr id="0" name=""/>
        <dsp:cNvSpPr/>
      </dsp:nvSpPr>
      <dsp:spPr>
        <a:xfrm>
          <a:off x="419100" y="1422839"/>
          <a:ext cx="5867400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Consistency </a:t>
          </a:r>
          <a:endParaRPr lang="en-US" sz="2000" kern="1200" dirty="0"/>
        </a:p>
      </dsp:txBody>
      <dsp:txXfrm>
        <a:off x="442157" y="1445896"/>
        <a:ext cx="5821286" cy="426206"/>
      </dsp:txXfrm>
    </dsp:sp>
    <dsp:sp modelId="{D3F11113-323F-4B3C-913B-6F67374D8E6D}">
      <dsp:nvSpPr>
        <dsp:cNvPr id="0" name=""/>
        <dsp:cNvSpPr/>
      </dsp:nvSpPr>
      <dsp:spPr>
        <a:xfrm>
          <a:off x="0" y="2699759"/>
          <a:ext cx="8382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333248" rIns="65053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002060"/>
              </a:solidFill>
            </a:rPr>
            <a:t>Data used during transaction cannot be used by second transaction until the first is completed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0" y="2699759"/>
        <a:ext cx="8382000" cy="1033200"/>
      </dsp:txXfrm>
    </dsp:sp>
    <dsp:sp modelId="{6F3C2B79-7BCB-4E1B-B754-83D95BAABCBA}">
      <dsp:nvSpPr>
        <dsp:cNvPr id="0" name=""/>
        <dsp:cNvSpPr/>
      </dsp:nvSpPr>
      <dsp:spPr>
        <a:xfrm>
          <a:off x="419100" y="2463599"/>
          <a:ext cx="5867400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Isolation </a:t>
          </a:r>
          <a:endParaRPr lang="en-US" sz="2000" kern="1200" dirty="0"/>
        </a:p>
      </dsp:txBody>
      <dsp:txXfrm>
        <a:off x="442157" y="2486656"/>
        <a:ext cx="5821286" cy="426206"/>
      </dsp:txXfrm>
    </dsp:sp>
    <dsp:sp modelId="{C2C89960-6692-4282-8578-00E7A250A50A}">
      <dsp:nvSpPr>
        <dsp:cNvPr id="0" name=""/>
        <dsp:cNvSpPr/>
      </dsp:nvSpPr>
      <dsp:spPr>
        <a:xfrm>
          <a:off x="0" y="4055520"/>
          <a:ext cx="8382000" cy="98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333248" rIns="650536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002060"/>
              </a:solidFill>
            </a:rPr>
            <a:t>Ensures that once transactions are committed, they cannot be undone or lost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0" y="4055520"/>
        <a:ext cx="8382000" cy="982799"/>
      </dsp:txXfrm>
    </dsp:sp>
    <dsp:sp modelId="{CAE0D7EA-707A-42A5-82A6-448822BD2C8E}">
      <dsp:nvSpPr>
        <dsp:cNvPr id="0" name=""/>
        <dsp:cNvSpPr/>
      </dsp:nvSpPr>
      <dsp:spPr>
        <a:xfrm>
          <a:off x="419100" y="3819360"/>
          <a:ext cx="5867400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Durability </a:t>
          </a:r>
          <a:endParaRPr lang="en-US" sz="2000" kern="1200" dirty="0"/>
        </a:p>
      </dsp:txBody>
      <dsp:txXfrm>
        <a:off x="442157" y="3842417"/>
        <a:ext cx="5821286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CSCI 475 - Chapter 10 Transactions, Concurrency Control, Stored Procedures &amp; Triggers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927D43-D249-4D69-AC15-41C4B0B440DA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8A6BF-34C0-4810-B5AD-6568B821A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6571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CSCI 475 - Chapter 10 Transactions, Concurrency Control, Stored Procedures &amp; Triggers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EB7CC-B4D0-49E1-A169-A0A136BA4363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CD0E45-CD2E-4C39-9EAB-A69D892D0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9015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787E-759C-4152-B09F-15BACD8FF7DE}" type="datetime1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98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1BC2-9D1B-4124-8B93-7F98A6BA3D4E}" type="datetime1">
              <a:rPr lang="en-US" smtClean="0"/>
              <a:t>3/24/2017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28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FBF13-CAF9-43E7-A601-6BCE062D7D81}" type="datetime1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03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06DEB-2A47-45EA-86BE-BE161A8C9D76}" type="datetime1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97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C1C2-A63F-4C1E-B7DB-24F04C95E77D}" type="datetime1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40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803BE-0BB4-4C45-AD96-3261EDAD9FD3}" type="datetime1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53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5B1F-D04B-47AC-B1EC-C11676E00321}" type="datetime1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05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D8D92-BB3D-45DD-838E-DD26095BC127}" type="datetime1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5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DAE70-E160-49CB-94D1-93A694A7C875}" type="datetime1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4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5AE9E-2682-4579-9C66-5B6B98429E0D}" type="datetime1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4934109-F8CD-4471-8789-B9EDB6AC0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71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BD017-C66E-48A7-8C16-00111EE74229}" type="datetime1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21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09772-F27F-46ED-B550-14645F377BFA}" type="datetime1">
              <a:rPr lang="en-US" smtClean="0"/>
              <a:t>3/24/2017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29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67E23-0DB1-466B-A139-368467E2DA3D}" type="datetime1">
              <a:rPr lang="en-US" smtClean="0"/>
              <a:t>3/24/2017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47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AA83E-CFB3-4B99-8A78-F7A41CA19300}" type="datetime1">
              <a:rPr lang="en-US" smtClean="0"/>
              <a:t>3/24/2017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27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A7BA8-E4C3-428D-8B6F-CF56A6D33133}" type="datetime1">
              <a:rPr lang="en-US" smtClean="0"/>
              <a:t>3/24/2017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79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6CAF-CDC7-4990-80AB-5FCD5C5E370B}" type="datetime1">
              <a:rPr lang="en-US" smtClean="0"/>
              <a:t>3/24/2017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36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CD976-80FC-4BB9-845F-A219D054023B}" type="datetime1">
              <a:rPr lang="en-US" smtClean="0"/>
              <a:t>3/24/2017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8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759DC1F-5EF3-40F3-981E-64D32173D132}" type="datetime1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4934109-F8CD-4471-8789-B9EDB6AC0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07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4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Lost Update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888" y="2754557"/>
            <a:ext cx="9575226" cy="288711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6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 Action when T1 </a:t>
            </a:r>
            <a:r>
              <a:rPr lang="en-US" dirty="0" err="1" smtClean="0"/>
              <a:t>Rollsback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54" y="2301815"/>
            <a:ext cx="9248050" cy="307244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2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325251" cy="175259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T2 Uses Data from a Dirty Read (Uncommitted Data)</a:t>
            </a:r>
            <a:br>
              <a:rPr lang="en-US" dirty="0" smtClean="0"/>
            </a:br>
            <a:r>
              <a:rPr lang="en-US" dirty="0" smtClean="0"/>
              <a:t>T1 does a Rollback but T2 Commits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572" y="2329218"/>
            <a:ext cx="9278283" cy="30795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0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707689" cy="1752599"/>
          </a:xfrm>
        </p:spPr>
        <p:txBody>
          <a:bodyPr/>
          <a:lstStyle/>
          <a:p>
            <a:r>
              <a:rPr lang="en-US" dirty="0" smtClean="0"/>
              <a:t>New Scenario for Concurrent Transactions T1 &amp; T2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33" y="2365852"/>
            <a:ext cx="9420133" cy="28617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9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 Action – T1 Access Data After all of T2’s Updates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182" y="2438399"/>
            <a:ext cx="9952305" cy="36215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6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-12936"/>
            <a:ext cx="10018713" cy="175259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Inconsistent Retrieval 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– T1 Accesses Data </a:t>
            </a:r>
            <a:r>
              <a:rPr lang="en-US" u="sng" dirty="0" smtClean="0"/>
              <a:t>AFTER</a:t>
            </a:r>
            <a:r>
              <a:rPr lang="en-US" dirty="0" smtClean="0"/>
              <a:t> T2 Updates 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– T1 Then Accesses Data </a:t>
            </a:r>
            <a:r>
              <a:rPr lang="en-US" u="sng" dirty="0" smtClean="0"/>
              <a:t>BEFORE</a:t>
            </a:r>
            <a:r>
              <a:rPr lang="en-US" dirty="0" smtClean="0"/>
              <a:t> T2 Updates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286" y="1875929"/>
            <a:ext cx="9297082" cy="48009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3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Locking</a:t>
            </a:r>
          </a:p>
          <a:p>
            <a:r>
              <a:rPr lang="en-US" dirty="0" smtClean="0"/>
              <a:t>Timestamp</a:t>
            </a:r>
          </a:p>
          <a:p>
            <a:r>
              <a:rPr lang="en-US" dirty="0" smtClean="0"/>
              <a:t>Optimistic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6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Lock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565824"/>
              </p:ext>
            </p:extLst>
          </p:nvPr>
        </p:nvGraphicFramePr>
        <p:xfrm>
          <a:off x="2698405" y="2188089"/>
          <a:ext cx="8300273" cy="4143698"/>
        </p:xfrm>
        <a:graphic>
          <a:graphicData uri="http://schemas.openxmlformats.org/drawingml/2006/table">
            <a:tbl>
              <a:tblPr firstRow="1" firstCol="1" bandRow="1">
                <a:tableStyleId>{D113A9D2-9D6B-4929-AA2D-F23B5EE8CBE7}</a:tableStyleId>
              </a:tblPr>
              <a:tblGrid>
                <a:gridCol w="2099127">
                  <a:extLst>
                    <a:ext uri="{9D8B030D-6E8A-4147-A177-3AD203B41FA5}">
                      <a16:colId xmlns:a16="http://schemas.microsoft.com/office/drawing/2014/main" val="622224379"/>
                    </a:ext>
                  </a:extLst>
                </a:gridCol>
                <a:gridCol w="4013002">
                  <a:extLst>
                    <a:ext uri="{9D8B030D-6E8A-4147-A177-3AD203B41FA5}">
                      <a16:colId xmlns:a16="http://schemas.microsoft.com/office/drawing/2014/main" val="944514433"/>
                    </a:ext>
                  </a:extLst>
                </a:gridCol>
                <a:gridCol w="2188144">
                  <a:extLst>
                    <a:ext uri="{9D8B030D-6E8A-4147-A177-3AD203B41FA5}">
                      <a16:colId xmlns:a16="http://schemas.microsoft.com/office/drawing/2014/main" val="2624038055"/>
                    </a:ext>
                  </a:extLst>
                </a:gridCol>
              </a:tblGrid>
              <a:tr h="6374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TRANSACTION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STEP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STORED VALUE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719063"/>
                  </a:ext>
                </a:extLst>
              </a:tr>
              <a:tr h="31874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Lock PRODUCT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5736560"/>
                  </a:ext>
                </a:extLst>
              </a:tr>
              <a:tr h="31874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T1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Read PROD_QOH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2730050"/>
                  </a:ext>
                </a:extLst>
              </a:tr>
              <a:tr h="6374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PROD_QOH = PROD_QOH + 10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3999995"/>
                  </a:ext>
                </a:extLst>
              </a:tr>
              <a:tr h="31874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T1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Write PROD_QOH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6086583"/>
                  </a:ext>
                </a:extLst>
              </a:tr>
              <a:tr h="31874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T1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Unlock PRODUCT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4104083"/>
                  </a:ext>
                </a:extLst>
              </a:tr>
              <a:tr h="31874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T2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Lock PRODUCT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3091636"/>
                  </a:ext>
                </a:extLst>
              </a:tr>
              <a:tr h="31874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T2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Read PROD_QOH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3437178"/>
                  </a:ext>
                </a:extLst>
              </a:tr>
              <a:tr h="31874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T2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PROD_QOH = PROD_QOH - 10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27457446"/>
                  </a:ext>
                </a:extLst>
              </a:tr>
              <a:tr h="31874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T2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Write PROD_QOH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2525257"/>
                  </a:ext>
                </a:extLst>
              </a:tr>
              <a:tr h="31874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T2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Unlock PRODUCT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743405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Shared/Exclusive 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States</a:t>
            </a:r>
          </a:p>
          <a:p>
            <a:pPr lvl="1"/>
            <a:r>
              <a:rPr lang="en-US" dirty="0" smtClean="0"/>
              <a:t>Unlocked</a:t>
            </a:r>
          </a:p>
          <a:p>
            <a:pPr lvl="1"/>
            <a:r>
              <a:rPr lang="en-US" dirty="0" smtClean="0"/>
              <a:t>Shared (reading only)</a:t>
            </a:r>
          </a:p>
          <a:p>
            <a:pPr lvl="1"/>
            <a:r>
              <a:rPr lang="en-US" dirty="0" smtClean="0"/>
              <a:t>Exclusive (updating, inserting)</a:t>
            </a:r>
          </a:p>
          <a:p>
            <a:pPr lvl="2"/>
            <a:r>
              <a:rPr lang="en-US" dirty="0" smtClean="0"/>
              <a:t>Only allowed if a tables current state is Unlocked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2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Two-Phase Lock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202" y="2003686"/>
            <a:ext cx="8246393" cy="45265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1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65036"/>
            <a:ext cx="10018713" cy="1004977"/>
          </a:xfrm>
        </p:spPr>
        <p:txBody>
          <a:bodyPr/>
          <a:lstStyle/>
          <a:p>
            <a:r>
              <a:rPr lang="en-US" dirty="0" smtClean="0"/>
              <a:t>ACID Test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257859072"/>
              </p:ext>
            </p:extLst>
          </p:nvPr>
        </p:nvGraphicFramePr>
        <p:xfrm>
          <a:off x="3246408" y="1683588"/>
          <a:ext cx="83820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3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Locking Example (Handout #3)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019" y="2111433"/>
            <a:ext cx="11654444" cy="4405745"/>
          </a:xfrm>
        </p:spPr>
        <p:txBody>
          <a:bodyPr>
            <a:noAutofit/>
          </a:bodyPr>
          <a:lstStyle/>
          <a:p>
            <a:r>
              <a:rPr lang="en-US" b="1" dirty="0"/>
              <a:t>BEGIN TRANSACTION</a:t>
            </a:r>
            <a:endParaRPr lang="en-US" dirty="0"/>
          </a:p>
          <a:p>
            <a:r>
              <a:rPr lang="en-US" b="1" dirty="0"/>
              <a:t>INSERT INTO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INVOICE</a:t>
            </a:r>
            <a:r>
              <a:rPr lang="en-US" b="1" dirty="0" smtClean="0"/>
              <a:t> VALUES </a:t>
            </a:r>
            <a:r>
              <a:rPr lang="en-US" b="1" dirty="0"/>
              <a:t>(10983, ‘10010’, ‘11-May-2016’, 118.80, ‘30’, </a:t>
            </a:r>
            <a:r>
              <a:rPr lang="en-US" sz="2000" b="1" dirty="0"/>
              <a:t>‘OPEN</a:t>
            </a:r>
            <a:r>
              <a:rPr lang="en-US" sz="2000" b="1" dirty="0" smtClean="0"/>
              <a:t>’ </a:t>
            </a:r>
            <a:r>
              <a:rPr lang="en-US" b="1" dirty="0" smtClean="0"/>
              <a:t>);</a:t>
            </a:r>
            <a:endParaRPr lang="en-US" dirty="0"/>
          </a:p>
          <a:p>
            <a:r>
              <a:rPr lang="en-US" b="1" dirty="0"/>
              <a:t>INSERT INTO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LINE</a:t>
            </a:r>
            <a:r>
              <a:rPr lang="en-US" b="1" dirty="0"/>
              <a:t> VALUES (10983, 1, ‘11QER/31’, 1, 110.00);</a:t>
            </a:r>
            <a:endParaRPr lang="en-US" dirty="0"/>
          </a:p>
          <a:p>
            <a:r>
              <a:rPr lang="en-US" b="1" dirty="0"/>
              <a:t>UPDATE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PRODUCT</a:t>
            </a:r>
            <a:r>
              <a:rPr lang="en-US" b="1" dirty="0"/>
              <a:t> SET P_QTYOH = P_QTYOH – </a:t>
            </a:r>
            <a:r>
              <a:rPr lang="en-US" b="1" dirty="0" smtClean="0"/>
              <a:t>1 WHERE </a:t>
            </a:r>
            <a:r>
              <a:rPr lang="en-US" b="1" dirty="0"/>
              <a:t>P_CODE = ‘11QER/31’;</a:t>
            </a:r>
            <a:endParaRPr lang="en-US" dirty="0"/>
          </a:p>
          <a:p>
            <a:r>
              <a:rPr lang="en-US" b="1" dirty="0"/>
              <a:t>UPDATE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CUSTOMER</a:t>
            </a:r>
            <a:r>
              <a:rPr lang="en-US" b="1" dirty="0"/>
              <a:t> </a:t>
            </a:r>
            <a:endParaRPr lang="en-US" dirty="0"/>
          </a:p>
          <a:p>
            <a:pPr lvl="1"/>
            <a:r>
              <a:rPr lang="en-US" sz="1800" b="1" dirty="0"/>
              <a:t>SET CUS_DATELSTPUR = ‘11-May-2016’, CUS_BALANCE = CUS_BALANCE +118.80</a:t>
            </a:r>
            <a:endParaRPr lang="en-US" sz="1800" dirty="0"/>
          </a:p>
          <a:p>
            <a:pPr lvl="1"/>
            <a:r>
              <a:rPr lang="en-US" sz="1800" b="1" dirty="0"/>
              <a:t>WHERE CUS_CODE = ‘10010’;</a:t>
            </a:r>
            <a:endParaRPr lang="en-US" sz="1800" dirty="0"/>
          </a:p>
          <a:p>
            <a:r>
              <a:rPr lang="en-US" b="1" dirty="0"/>
              <a:t>COMMIT;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0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Deadlocking Transactions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67" y="2111639"/>
            <a:ext cx="8319257" cy="48153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7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Deadlocks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Deadlock Prevention</a:t>
            </a:r>
          </a:p>
          <a:p>
            <a:pPr lvl="1"/>
            <a:r>
              <a:rPr lang="en-US" dirty="0" smtClean="0"/>
              <a:t>Deadlocks likely</a:t>
            </a:r>
          </a:p>
          <a:p>
            <a:r>
              <a:rPr lang="en-US" dirty="0" smtClean="0"/>
              <a:t>Deadlock Detection</a:t>
            </a:r>
          </a:p>
          <a:p>
            <a:pPr lvl="1"/>
            <a:r>
              <a:rPr lang="en-US" dirty="0" smtClean="0"/>
              <a:t>Deadlocks unlikely</a:t>
            </a:r>
          </a:p>
          <a:p>
            <a:r>
              <a:rPr lang="en-US" dirty="0" smtClean="0"/>
              <a:t>Deadlock Avoidance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6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Timestamp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143" y="2814886"/>
            <a:ext cx="9659048" cy="306833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3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Optimistic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</a:t>
            </a:r>
          </a:p>
          <a:p>
            <a:pPr lvl="1"/>
            <a:r>
              <a:rPr lang="en-US" dirty="0" smtClean="0"/>
              <a:t>Temporary file used to make updates</a:t>
            </a:r>
          </a:p>
          <a:p>
            <a:r>
              <a:rPr lang="en-US" dirty="0" smtClean="0"/>
              <a:t>Validate</a:t>
            </a:r>
          </a:p>
          <a:p>
            <a:pPr lvl="1"/>
            <a:r>
              <a:rPr lang="en-US" dirty="0" smtClean="0"/>
              <a:t>Determination of whether database is in a consistent state</a:t>
            </a:r>
          </a:p>
          <a:p>
            <a:r>
              <a:rPr lang="en-US" dirty="0" smtClean="0"/>
              <a:t>Write</a:t>
            </a:r>
          </a:p>
          <a:p>
            <a:pPr lvl="1"/>
            <a:r>
              <a:rPr lang="en-US" dirty="0" smtClean="0"/>
              <a:t>Permanent changes made to database ONLY if it is in a consistent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4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8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PL/SQL:  Stored Procedures &amp; Triggers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SQL – PRODUCT table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9244" y="2639682"/>
            <a:ext cx="7737265" cy="413205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6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81125" y="1802921"/>
            <a:ext cx="10018713" cy="106392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Apply a 5% discount for all products that have an inventory twice the minimum.</a:t>
            </a:r>
          </a:p>
          <a:p>
            <a:r>
              <a:rPr lang="en-US" dirty="0" smtClean="0"/>
              <a:t>DBMS_OUTPUT.PUT_LINE is Oracle specific. In MySQL, use PRINT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88" y="2737189"/>
            <a:ext cx="9115651" cy="396553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6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 – passing parameters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0" y="1871932"/>
            <a:ext cx="7890833" cy="357996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084114" y="3958181"/>
            <a:ext cx="5812336" cy="2586490"/>
            <a:chOff x="6084114" y="3958181"/>
            <a:chExt cx="5812336" cy="25864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84114" y="3958181"/>
              <a:ext cx="5812336" cy="258649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612433" y="4451037"/>
              <a:ext cx="438607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00" dirty="0" smtClean="0">
                  <a:latin typeface="Consolas" panose="020B0609020204030204" pitchFamily="49" charset="0"/>
                </a:rPr>
                <a:t>Call</a:t>
              </a:r>
              <a:endParaRPr lang="en-US" sz="1300" dirty="0">
                <a:latin typeface="Consolas" panose="020B0609020204030204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612433" y="5143948"/>
              <a:ext cx="438607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00" dirty="0" smtClean="0">
                  <a:latin typeface="Consolas" panose="020B0609020204030204" pitchFamily="49" charset="0"/>
                </a:rPr>
                <a:t>Call</a:t>
              </a:r>
              <a:endParaRPr lang="en-US" sz="1300" dirty="0">
                <a:latin typeface="Consolas" panose="020B0609020204030204" pitchFamily="49" charset="0"/>
              </a:endParaRPr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6599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Triggers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45263" y="1567132"/>
            <a:ext cx="10018713" cy="8137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Create a trigger to </a:t>
            </a:r>
            <a:r>
              <a:rPr lang="en-US" dirty="0" smtClean="0"/>
              <a:t>check quantity on hand (QOH) and reorder </a:t>
            </a:r>
            <a:r>
              <a:rPr lang="en-US" dirty="0" smtClean="0"/>
              <a:t>a product if inventory drops below minimum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15" y="2425482"/>
            <a:ext cx="9060010" cy="38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1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kdavidso\Documents\CSCI 475\Coronel 12e\Figure Files Chapters 9-16\Ch9-16\Ch10\9781305627482-010-F00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67" y="641517"/>
            <a:ext cx="8216085" cy="43876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7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6599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Triggers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45263" y="1567132"/>
            <a:ext cx="10018713" cy="8137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Modify </a:t>
            </a:r>
            <a:r>
              <a:rPr lang="en-US" dirty="0" smtClean="0"/>
              <a:t>trigger to </a:t>
            </a:r>
            <a:r>
              <a:rPr lang="en-US" dirty="0" smtClean="0"/>
              <a:t>check for a change in quantity on hand or minimum amount in inventory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94" y="2277375"/>
            <a:ext cx="9073849" cy="419700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0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72064"/>
          </a:xfrm>
        </p:spPr>
        <p:txBody>
          <a:bodyPr/>
          <a:lstStyle/>
          <a:p>
            <a:r>
              <a:rPr lang="en-US" dirty="0" smtClean="0"/>
              <a:t>Triggers – changing P_QOH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3878" y="1457865"/>
            <a:ext cx="8919146" cy="510152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2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Triggers – changing P_MIN, instead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5055" y="1917268"/>
            <a:ext cx="9031289" cy="49206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391193" y="2093582"/>
            <a:ext cx="9111831" cy="3988894"/>
            <a:chOff x="2391193" y="2093582"/>
            <a:chExt cx="9111831" cy="398889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1193" y="2093582"/>
              <a:ext cx="9111831" cy="398889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599621" y="3746153"/>
              <a:ext cx="334122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00" dirty="0" smtClean="0">
                  <a:latin typeface="Consolas" panose="020B0609020204030204" pitchFamily="49" charset="0"/>
                </a:rPr>
                <a:t>NEW</a:t>
              </a:r>
              <a:endParaRPr lang="en-US" sz="1300" dirty="0">
                <a:latin typeface="Consolas" panose="020B0609020204030204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87551" y="3923755"/>
              <a:ext cx="334122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00" dirty="0" smtClean="0">
                  <a:latin typeface="Consolas" panose="020B0609020204030204" pitchFamily="49" charset="0"/>
                </a:rPr>
                <a:t>NEW</a:t>
              </a:r>
              <a:endParaRPr lang="en-US" sz="1300" dirty="0">
                <a:latin typeface="Consolas" panose="020B06090202040302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33946" y="3763405"/>
              <a:ext cx="334122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00" dirty="0" smtClean="0">
                  <a:latin typeface="Consolas" panose="020B0609020204030204" pitchFamily="49" charset="0"/>
                </a:rPr>
                <a:t>NEW</a:t>
              </a:r>
              <a:endParaRPr lang="en-US" sz="1300" dirty="0">
                <a:latin typeface="Consolas" panose="020B0609020204030204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99621" y="4181011"/>
              <a:ext cx="334122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00" dirty="0" smtClean="0">
                  <a:latin typeface="Consolas" panose="020B0609020204030204" pitchFamily="49" charset="0"/>
                </a:rPr>
                <a:t>NEW</a:t>
              </a:r>
              <a:endParaRPr lang="en-US" sz="1300" dirty="0">
                <a:latin typeface="Consolas" panose="020B0609020204030204" pitchFamily="49" charset="0"/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8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kdavidso\Documents\CSCI 475\Coronel 12e\Figure Files Chapters 9-16\Ch9-16\Ch10\9781305627482-010-F002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593" y="577640"/>
            <a:ext cx="8543889" cy="51934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8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10016 purchase a chainsaw</a:t>
            </a:r>
            <a:br>
              <a:rPr lang="en-US" dirty="0" smtClean="0"/>
            </a:br>
            <a:r>
              <a:rPr lang="en-US" dirty="0" smtClean="0"/>
              <a:t>89-WRE-Q  for $256.99 + tax</a:t>
            </a:r>
            <a:endParaRPr lang="en-US" dirty="0"/>
          </a:p>
        </p:txBody>
      </p:sp>
      <p:pic>
        <p:nvPicPr>
          <p:cNvPr id="3" name="Picture 2" descr="C:\Users\kdavidso\Documents\CSCI 475\Coronel 12e\Figure Files Chapters 9-16\Ch9-16\Ch10\9781305627482-010-F002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50444" y="2438398"/>
            <a:ext cx="9698733" cy="42125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7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07838"/>
            <a:ext cx="10018713" cy="1752599"/>
          </a:xfrm>
        </p:spPr>
        <p:txBody>
          <a:bodyPr/>
          <a:lstStyle/>
          <a:p>
            <a:r>
              <a:rPr lang="en-US" dirty="0" smtClean="0"/>
              <a:t>Transaction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78303" y="1198974"/>
            <a:ext cx="1111369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Transaction (</a:t>
            </a:r>
            <a:r>
              <a:rPr lang="en-US" sz="2000" b="1" i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Ch10_Transaction.sql</a:t>
            </a:r>
            <a:r>
              <a:rPr lang="en-US" sz="2000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US" sz="20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FROM CUSTOMER10 WHERE CUST_NUMBER = 10016;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 TRANSACTION;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INVOICE VALUES(1009, 10016, '2016-01-18', 256.99, 20.56, 277.55, 'cred', 0.00, 277.55);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LINE VALUES(1009, 1, '89-WRE-Q', 1, 256.99, 256.99);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PRODUCT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 PROD_QOH = PROD_QOH-1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PROD_CODE = '89-WRE-Q';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CUSTOMER10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 CUST_BALANCE = CUST_BALANCE + 277.55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CUST_NUMBER = 10016;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ACCT_TRANSACTION VALUE(10007, '2016-01-18', 10016, 'charge', 277.55);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COMMIT;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2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6"/>
          <a:stretch/>
        </p:blipFill>
        <p:spPr>
          <a:xfrm>
            <a:off x="2432649" y="2363638"/>
            <a:ext cx="8229600" cy="32659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Transaction Log</a:t>
            </a:r>
            <a:br>
              <a:rPr lang="en-US" dirty="0" smtClean="0"/>
            </a:br>
            <a:r>
              <a:rPr lang="en-US" dirty="0" smtClean="0"/>
              <a:t>Customer 10011 purchases 2 cloths for $43.99/each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3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698" y="2597182"/>
            <a:ext cx="10151106" cy="18106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0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2" y="2556150"/>
            <a:ext cx="9071596" cy="274046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34109-F8CD-4471-8789-B9EDB6AC07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1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285</TotalTime>
  <Words>461</Words>
  <Application>Microsoft Office PowerPoint</Application>
  <PresentationFormat>Widescreen</PresentationFormat>
  <Paragraphs>161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Consolas</vt:lpstr>
      <vt:lpstr>Corbel</vt:lpstr>
      <vt:lpstr>Times New Roman</vt:lpstr>
      <vt:lpstr>Parallax</vt:lpstr>
      <vt:lpstr>Chapter 10</vt:lpstr>
      <vt:lpstr>ACID Test</vt:lpstr>
      <vt:lpstr>PowerPoint Presentation</vt:lpstr>
      <vt:lpstr>PowerPoint Presentation</vt:lpstr>
      <vt:lpstr>Customer 10016 purchase a chainsaw 89-WRE-Q  for $256.99 + tax</vt:lpstr>
      <vt:lpstr>Transaction</vt:lpstr>
      <vt:lpstr>Transaction Log Customer 10011 purchases 2 cloths for $43.99/each</vt:lpstr>
      <vt:lpstr>PowerPoint Presentation</vt:lpstr>
      <vt:lpstr>Correct Action</vt:lpstr>
      <vt:lpstr>Lost Update</vt:lpstr>
      <vt:lpstr>Correct Action when T1 Rollsback</vt:lpstr>
      <vt:lpstr>T2 Uses Data from a Dirty Read (Uncommitted Data) T1 does a Rollback but T2 Commits</vt:lpstr>
      <vt:lpstr>New Scenario for Concurrent Transactions T1 &amp; T2</vt:lpstr>
      <vt:lpstr>Correct Action – T1 Access Data After all of T2’s Updates</vt:lpstr>
      <vt:lpstr>Inconsistent Retrieval      – T1 Accesses Data AFTER T2 Updates      – T1 Then Accesses Data BEFORE T2 Updates</vt:lpstr>
      <vt:lpstr>Concurrency Control</vt:lpstr>
      <vt:lpstr>Binary Lock</vt:lpstr>
      <vt:lpstr>Shared/Exclusive Lock</vt:lpstr>
      <vt:lpstr>Two-Phase Lock</vt:lpstr>
      <vt:lpstr>Locking Example (Handout #3)</vt:lpstr>
      <vt:lpstr>Deadlocking Transactions</vt:lpstr>
      <vt:lpstr>Detecting Deadlocks</vt:lpstr>
      <vt:lpstr>Timestamp</vt:lpstr>
      <vt:lpstr>Optimistic Method</vt:lpstr>
      <vt:lpstr>Chapter 8</vt:lpstr>
      <vt:lpstr>Procedural SQL – PRODUCT table</vt:lpstr>
      <vt:lpstr>Stored Procedures</vt:lpstr>
      <vt:lpstr>Stored Procedures – passing parameters</vt:lpstr>
      <vt:lpstr>Triggers</vt:lpstr>
      <vt:lpstr>Triggers</vt:lpstr>
      <vt:lpstr>Triggers – changing P_QOH</vt:lpstr>
      <vt:lpstr>Triggers – changing P_MIN, instead</vt:lpstr>
      <vt:lpstr>Triggers</vt:lpstr>
    </vt:vector>
  </TitlesOfParts>
  <Company>University of Mississippi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10</dc:title>
  <dc:creator>Kristi Davidson</dc:creator>
  <cp:lastModifiedBy>Kristi Davidson</cp:lastModifiedBy>
  <cp:revision>24</cp:revision>
  <dcterms:created xsi:type="dcterms:W3CDTF">2017-01-31T20:48:35Z</dcterms:created>
  <dcterms:modified xsi:type="dcterms:W3CDTF">2017-03-24T15:54:00Z</dcterms:modified>
</cp:coreProperties>
</file>